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5CDFC-40F4-4758-AC08-1D91AF4F9868}" type="doc">
      <dgm:prSet loTypeId="urn:microsoft.com/office/officeart/2005/8/layout/hProcess9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F635398-9ABA-4F11-A9A5-3859B6E1ADF3}">
      <dgm:prSet phldrT="[Text]"/>
      <dgm:spPr/>
      <dgm:t>
        <a:bodyPr/>
        <a:lstStyle/>
        <a:p>
          <a:r>
            <a:rPr lang="en-US" dirty="0" smtClean="0"/>
            <a:t>Patient</a:t>
          </a:r>
          <a:endParaRPr lang="en-US" dirty="0"/>
        </a:p>
      </dgm:t>
    </dgm:pt>
    <dgm:pt modelId="{080346E7-B031-40C1-887D-C3E3D7A61C13}" type="parTrans" cxnId="{E3DA6E4A-F0E8-4F9F-9C38-E858E7EBC712}">
      <dgm:prSet/>
      <dgm:spPr/>
      <dgm:t>
        <a:bodyPr/>
        <a:lstStyle/>
        <a:p>
          <a:endParaRPr lang="en-US"/>
        </a:p>
      </dgm:t>
    </dgm:pt>
    <dgm:pt modelId="{CD5EFDE5-0908-4EB4-BE0D-6BA4E236F95A}" type="sibTrans" cxnId="{E3DA6E4A-F0E8-4F9F-9C38-E858E7EBC712}">
      <dgm:prSet/>
      <dgm:spPr/>
      <dgm:t>
        <a:bodyPr/>
        <a:lstStyle/>
        <a:p>
          <a:endParaRPr lang="en-US"/>
        </a:p>
      </dgm:t>
    </dgm:pt>
    <dgm:pt modelId="{C2499C5B-36FA-4A79-A6F5-A0970CFB7817}">
      <dgm:prSet phldrT="[Text]"/>
      <dgm:spPr/>
      <dgm:t>
        <a:bodyPr/>
        <a:lstStyle/>
        <a:p>
          <a:r>
            <a:rPr lang="en-US" dirty="0" smtClean="0"/>
            <a:t>Clinician</a:t>
          </a:r>
          <a:endParaRPr lang="en-US" dirty="0"/>
        </a:p>
      </dgm:t>
    </dgm:pt>
    <dgm:pt modelId="{E46D32EA-9315-49A9-B79C-E6992209EA6D}" type="parTrans" cxnId="{0EAA66D0-6B40-4ED7-B886-C9EF1CDAE36F}">
      <dgm:prSet/>
      <dgm:spPr/>
      <dgm:t>
        <a:bodyPr/>
        <a:lstStyle/>
        <a:p>
          <a:endParaRPr lang="en-US"/>
        </a:p>
      </dgm:t>
    </dgm:pt>
    <dgm:pt modelId="{7234D486-69AD-479E-BCF7-59A25347D807}" type="sibTrans" cxnId="{0EAA66D0-6B40-4ED7-B886-C9EF1CDAE36F}">
      <dgm:prSet/>
      <dgm:spPr/>
      <dgm:t>
        <a:bodyPr/>
        <a:lstStyle/>
        <a:p>
          <a:endParaRPr lang="en-US"/>
        </a:p>
      </dgm:t>
    </dgm:pt>
    <dgm:pt modelId="{93BD2D7C-9033-4C13-924F-900083B9106F}">
      <dgm:prSet phldrT="[Text]"/>
      <dgm:spPr/>
      <dgm:t>
        <a:bodyPr/>
        <a:lstStyle/>
        <a:p>
          <a:r>
            <a:rPr lang="en-US" dirty="0" smtClean="0"/>
            <a:t>Some Vendors</a:t>
          </a:r>
          <a:endParaRPr lang="en-US" dirty="0"/>
        </a:p>
      </dgm:t>
    </dgm:pt>
    <dgm:pt modelId="{7319E651-DAD0-4730-8782-EDE34C0384CE}" type="parTrans" cxnId="{9A6BA0BE-4CF3-47E8-8630-F0C6AE7A497F}">
      <dgm:prSet/>
      <dgm:spPr/>
      <dgm:t>
        <a:bodyPr/>
        <a:lstStyle/>
        <a:p>
          <a:endParaRPr lang="en-US"/>
        </a:p>
      </dgm:t>
    </dgm:pt>
    <dgm:pt modelId="{8C8899AC-8782-4A66-8527-116574774F05}" type="sibTrans" cxnId="{9A6BA0BE-4CF3-47E8-8630-F0C6AE7A497F}">
      <dgm:prSet/>
      <dgm:spPr/>
      <dgm:t>
        <a:bodyPr/>
        <a:lstStyle/>
        <a:p>
          <a:endParaRPr lang="en-US"/>
        </a:p>
      </dgm:t>
    </dgm:pt>
    <dgm:pt modelId="{094DA799-DB7E-48D1-A09D-E277D8C2FB21}" type="pres">
      <dgm:prSet presAssocID="{8DE5CDFC-40F4-4758-AC08-1D91AF4F986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7673F7-DD24-4377-86F8-5764ACF87ECB}" type="pres">
      <dgm:prSet presAssocID="{8DE5CDFC-40F4-4758-AC08-1D91AF4F9868}" presName="arrow" presStyleLbl="bgShp" presStyleIdx="0" presStyleCnt="1" custAng="2612462" custLinFactNeighborX="70284" custLinFactNeighborY="50000"/>
      <dgm:spPr/>
    </dgm:pt>
    <dgm:pt modelId="{46470B8C-9DA6-4D02-9474-34BC93340D46}" type="pres">
      <dgm:prSet presAssocID="{8DE5CDFC-40F4-4758-AC08-1D91AF4F9868}" presName="linearProcess" presStyleCnt="0"/>
      <dgm:spPr/>
    </dgm:pt>
    <dgm:pt modelId="{BBF2FA48-DBEE-4353-8BBD-C9F25C01B071}" type="pres">
      <dgm:prSet presAssocID="{5F635398-9ABA-4F11-A9A5-3859B6E1ADF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54AB4-8BC1-4105-A206-5FFC049670BC}" type="pres">
      <dgm:prSet presAssocID="{CD5EFDE5-0908-4EB4-BE0D-6BA4E236F95A}" presName="sibTrans" presStyleCnt="0"/>
      <dgm:spPr/>
    </dgm:pt>
    <dgm:pt modelId="{B5F7EFB1-A6C6-44B1-982C-15A93F1395B1}" type="pres">
      <dgm:prSet presAssocID="{C2499C5B-36FA-4A79-A6F5-A0970CFB781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5D388-FA27-42DB-8CE7-CF32776B8B31}" type="pres">
      <dgm:prSet presAssocID="{7234D486-69AD-479E-BCF7-59A25347D807}" presName="sibTrans" presStyleCnt="0"/>
      <dgm:spPr/>
    </dgm:pt>
    <dgm:pt modelId="{0004EE92-AB77-4CFD-85A5-A111D16DDFE4}" type="pres">
      <dgm:prSet presAssocID="{93BD2D7C-9033-4C13-924F-900083B9106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DA6E4A-F0E8-4F9F-9C38-E858E7EBC712}" srcId="{8DE5CDFC-40F4-4758-AC08-1D91AF4F9868}" destId="{5F635398-9ABA-4F11-A9A5-3859B6E1ADF3}" srcOrd="0" destOrd="0" parTransId="{080346E7-B031-40C1-887D-C3E3D7A61C13}" sibTransId="{CD5EFDE5-0908-4EB4-BE0D-6BA4E236F95A}"/>
    <dgm:cxn modelId="{D059029A-33A2-4430-ABAE-7A94A2632937}" type="presOf" srcId="{C2499C5B-36FA-4A79-A6F5-A0970CFB7817}" destId="{B5F7EFB1-A6C6-44B1-982C-15A93F1395B1}" srcOrd="0" destOrd="0" presId="urn:microsoft.com/office/officeart/2005/8/layout/hProcess9"/>
    <dgm:cxn modelId="{C0841ADE-7717-43DD-ABB3-CF91CE001E28}" type="presOf" srcId="{8DE5CDFC-40F4-4758-AC08-1D91AF4F9868}" destId="{094DA799-DB7E-48D1-A09D-E277D8C2FB21}" srcOrd="0" destOrd="0" presId="urn:microsoft.com/office/officeart/2005/8/layout/hProcess9"/>
    <dgm:cxn modelId="{9A6BA0BE-4CF3-47E8-8630-F0C6AE7A497F}" srcId="{8DE5CDFC-40F4-4758-AC08-1D91AF4F9868}" destId="{93BD2D7C-9033-4C13-924F-900083B9106F}" srcOrd="2" destOrd="0" parTransId="{7319E651-DAD0-4730-8782-EDE34C0384CE}" sibTransId="{8C8899AC-8782-4A66-8527-116574774F05}"/>
    <dgm:cxn modelId="{D13A2792-3152-4BD6-85ED-437644A7D643}" type="presOf" srcId="{5F635398-9ABA-4F11-A9A5-3859B6E1ADF3}" destId="{BBF2FA48-DBEE-4353-8BBD-C9F25C01B071}" srcOrd="0" destOrd="0" presId="urn:microsoft.com/office/officeart/2005/8/layout/hProcess9"/>
    <dgm:cxn modelId="{0EAA66D0-6B40-4ED7-B886-C9EF1CDAE36F}" srcId="{8DE5CDFC-40F4-4758-AC08-1D91AF4F9868}" destId="{C2499C5B-36FA-4A79-A6F5-A0970CFB7817}" srcOrd="1" destOrd="0" parTransId="{E46D32EA-9315-49A9-B79C-E6992209EA6D}" sibTransId="{7234D486-69AD-479E-BCF7-59A25347D807}"/>
    <dgm:cxn modelId="{85839848-443B-4F15-9AA8-B1FA3BD4471B}" type="presOf" srcId="{93BD2D7C-9033-4C13-924F-900083B9106F}" destId="{0004EE92-AB77-4CFD-85A5-A111D16DDFE4}" srcOrd="0" destOrd="0" presId="urn:microsoft.com/office/officeart/2005/8/layout/hProcess9"/>
    <dgm:cxn modelId="{43C0FFDC-1630-4FA2-805E-15AA5BF28C12}" type="presParOf" srcId="{094DA799-DB7E-48D1-A09D-E277D8C2FB21}" destId="{5D7673F7-DD24-4377-86F8-5764ACF87ECB}" srcOrd="0" destOrd="0" presId="urn:microsoft.com/office/officeart/2005/8/layout/hProcess9"/>
    <dgm:cxn modelId="{3675F633-4F74-41EF-A498-8A7520E2EE19}" type="presParOf" srcId="{094DA799-DB7E-48D1-A09D-E277D8C2FB21}" destId="{46470B8C-9DA6-4D02-9474-34BC93340D46}" srcOrd="1" destOrd="0" presId="urn:microsoft.com/office/officeart/2005/8/layout/hProcess9"/>
    <dgm:cxn modelId="{5A2C29C8-E3DB-41C8-8FEE-C97BFA83584A}" type="presParOf" srcId="{46470B8C-9DA6-4D02-9474-34BC93340D46}" destId="{BBF2FA48-DBEE-4353-8BBD-C9F25C01B071}" srcOrd="0" destOrd="0" presId="urn:microsoft.com/office/officeart/2005/8/layout/hProcess9"/>
    <dgm:cxn modelId="{7FCC4A9E-5F05-4098-A596-08A795D9C29B}" type="presParOf" srcId="{46470B8C-9DA6-4D02-9474-34BC93340D46}" destId="{92454AB4-8BC1-4105-A206-5FFC049670BC}" srcOrd="1" destOrd="0" presId="urn:microsoft.com/office/officeart/2005/8/layout/hProcess9"/>
    <dgm:cxn modelId="{FF4A6D36-CBB0-45E1-AC9F-0F4F50C223DC}" type="presParOf" srcId="{46470B8C-9DA6-4D02-9474-34BC93340D46}" destId="{B5F7EFB1-A6C6-44B1-982C-15A93F1395B1}" srcOrd="2" destOrd="0" presId="urn:microsoft.com/office/officeart/2005/8/layout/hProcess9"/>
    <dgm:cxn modelId="{9BD7F0EA-DD1B-4154-BA44-A2656F3650A6}" type="presParOf" srcId="{46470B8C-9DA6-4D02-9474-34BC93340D46}" destId="{9A25D388-FA27-42DB-8CE7-CF32776B8B31}" srcOrd="3" destOrd="0" presId="urn:microsoft.com/office/officeart/2005/8/layout/hProcess9"/>
    <dgm:cxn modelId="{BF366BE2-E54E-45DF-8AF3-37FADFD1174E}" type="presParOf" srcId="{46470B8C-9DA6-4D02-9474-34BC93340D46}" destId="{0004EE92-AB77-4CFD-85A5-A111D16DDFE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673F7-DD24-4377-86F8-5764ACF87ECB}">
      <dsp:nvSpPr>
        <dsp:cNvPr id="0" name=""/>
        <dsp:cNvSpPr/>
      </dsp:nvSpPr>
      <dsp:spPr>
        <a:xfrm rot="2612462">
          <a:off x="2142060" y="0"/>
          <a:ext cx="3756660" cy="279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2FA48-DBEE-4353-8BBD-C9F25C01B071}">
      <dsp:nvSpPr>
        <dsp:cNvPr id="0" name=""/>
        <dsp:cNvSpPr/>
      </dsp:nvSpPr>
      <dsp:spPr>
        <a:xfrm>
          <a:off x="221" y="838199"/>
          <a:ext cx="1419030" cy="111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Patient</a:t>
          </a:r>
          <a:endParaRPr lang="en-US" sz="2500" kern="1200" dirty="0"/>
        </a:p>
      </dsp:txBody>
      <dsp:txXfrm>
        <a:off x="54778" y="892756"/>
        <a:ext cx="1309916" cy="1008486"/>
      </dsp:txXfrm>
    </dsp:sp>
    <dsp:sp modelId="{B5F7EFB1-A6C6-44B1-982C-15A93F1395B1}">
      <dsp:nvSpPr>
        <dsp:cNvPr id="0" name=""/>
        <dsp:cNvSpPr/>
      </dsp:nvSpPr>
      <dsp:spPr>
        <a:xfrm>
          <a:off x="1500284" y="838199"/>
          <a:ext cx="1419030" cy="1117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Clinician</a:t>
          </a:r>
          <a:endParaRPr lang="en-US" sz="2500" kern="1200" dirty="0"/>
        </a:p>
      </dsp:txBody>
      <dsp:txXfrm>
        <a:off x="1554841" y="892756"/>
        <a:ext cx="1309916" cy="1008486"/>
      </dsp:txXfrm>
    </dsp:sp>
    <dsp:sp modelId="{0004EE92-AB77-4CFD-85A5-A111D16DDFE4}">
      <dsp:nvSpPr>
        <dsp:cNvPr id="0" name=""/>
        <dsp:cNvSpPr/>
      </dsp:nvSpPr>
      <dsp:spPr>
        <a:xfrm>
          <a:off x="3000348" y="838199"/>
          <a:ext cx="1419030" cy="1117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Some Vendors</a:t>
          </a:r>
          <a:endParaRPr lang="en-US" sz="2500" kern="1200" dirty="0"/>
        </a:p>
      </dsp:txBody>
      <dsp:txXfrm>
        <a:off x="3054905" y="892756"/>
        <a:ext cx="1309916" cy="1008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F8A11-AB30-4770-BE03-0E906D759927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3B31D-6C06-4CD3-8F76-D4166BA552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openonlinecourses.com/databases/EMRorElectronicHealthRecordEHR.asp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Integration through Legal Hacking Methods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Farrokh Alemi, PhD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Not Software Re-engineering</a:t>
            </a:r>
            <a:endParaRPr lang="en-US" b="1" dirty="0"/>
          </a:p>
        </p:txBody>
      </p:sp>
      <p:pic>
        <p:nvPicPr>
          <p:cNvPr id="21506" name="Picture 2" descr="C:\Users\Farrokh\AppData\Local\Microsoft\Windows\Temporary Internet Files\Content.IE5\OYFIK4VB\600px-No_sig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1242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Legitimate Consented Access</a:t>
            </a:r>
            <a:endParaRPr lang="en-US" b="1" dirty="0"/>
          </a:p>
        </p:txBody>
      </p:sp>
      <p:pic>
        <p:nvPicPr>
          <p:cNvPr id="21506" name="Picture 2" descr="C:\Users\Farrokh\AppData\Local\Microsoft\Windows\Temporary Internet Files\Content.IE5\OYFIK4VB\600px-No_sign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1242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90" y="762000"/>
            <a:ext cx="817979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286" t="25905" r="58571" b="67238"/>
          <a:stretch>
            <a:fillRect/>
          </a:stretch>
        </p:blipFill>
        <p:spPr bwMode="auto">
          <a:xfrm>
            <a:off x="304800" y="2590800"/>
            <a:ext cx="8458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381000" y="1524000"/>
            <a:ext cx="13716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Real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152400" y="3505200"/>
            <a:ext cx="1371600" cy="12192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First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1447800" y="3505200"/>
            <a:ext cx="1371600" cy="12192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2590800" y="3581400"/>
            <a:ext cx="1371600" cy="121920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Help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Regulations?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New technologies? </a:t>
            </a:r>
            <a:endParaRPr lang="en-US" b="1" dirty="0" smtClean="0">
              <a:solidFill>
                <a:schemeClr val="accent3"/>
              </a:solidFill>
            </a:endParaRPr>
          </a:p>
          <a:p>
            <a:pPr lvl="1"/>
            <a:r>
              <a:rPr lang="en-US" dirty="0" smtClean="0"/>
              <a:t>Public domain tools</a:t>
            </a:r>
          </a:p>
          <a:p>
            <a:pPr lvl="1"/>
            <a:r>
              <a:rPr lang="en-US" dirty="0" smtClean="0"/>
              <a:t>Wide availability of the tool</a:t>
            </a:r>
          </a:p>
          <a:p>
            <a:pPr lvl="1"/>
            <a:r>
              <a:rPr lang="en-US" dirty="0" smtClean="0"/>
              <a:t>A.I. recognition of data elements in CCD</a:t>
            </a:r>
          </a:p>
          <a:p>
            <a:pPr lvl="1"/>
            <a:r>
              <a:rPr lang="en-US" dirty="0" smtClean="0"/>
              <a:t>Automated organization of auto hot key</a:t>
            </a:r>
            <a:endParaRPr lang="en-US" dirty="0"/>
          </a:p>
        </p:txBody>
      </p:sp>
      <p:pic>
        <p:nvPicPr>
          <p:cNvPr id="26626" name="Picture 2" descr="C:\Users\Farrokh\AppData\Local\Microsoft\Windows\Temporary Internet Files\Content.IE5\OYFIK4VB\Simbolo_No_Revocatoria_Lima_201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600200"/>
            <a:ext cx="533400" cy="533400"/>
          </a:xfrm>
          <a:prstGeom prst="rect">
            <a:avLst/>
          </a:prstGeom>
          <a:noFill/>
        </p:spPr>
      </p:pic>
      <p:pic>
        <p:nvPicPr>
          <p:cNvPr id="26627" name="Picture 3" descr="C:\Users\Farrokh\AppData\Local\Microsoft\Windows\Temporary Internet Files\Content.IE5\OYFIK4VB\yes-you-ca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057400"/>
            <a:ext cx="904875" cy="904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Hackers Integrate Data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Take Home Lesson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is not about 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 free clinics using cloud based EHR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~ 30 primary care clinics in Virginia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152400" y="152400"/>
            <a:ext cx="1371600" cy="762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Disclaimer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This was not done …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2 research teams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at GMU, Health Informatics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152400" y="152400"/>
            <a:ext cx="1371600" cy="762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Disclaimer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of the teams was not supported by external research funds</a:t>
            </a:r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152400" y="152400"/>
            <a:ext cx="1371600" cy="762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Disclaimer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 I am not here</a:t>
            </a:r>
            <a:endParaRPr lang="en-US" dirty="0"/>
          </a:p>
        </p:txBody>
      </p:sp>
      <p:sp>
        <p:nvSpPr>
          <p:cNvPr id="3" name="Vertical Scroll 2"/>
          <p:cNvSpPr/>
          <p:nvPr/>
        </p:nvSpPr>
        <p:spPr>
          <a:xfrm>
            <a:off x="152400" y="152400"/>
            <a:ext cx="1371600" cy="762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Disclaimer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1/3 vendors don’t or can’t participate</a:t>
            </a:r>
          </a:p>
          <a:p>
            <a:r>
              <a:rPr lang="en-US" dirty="0" smtClean="0"/>
              <a:t>Personal health records can’t get updated</a:t>
            </a:r>
          </a:p>
          <a:p>
            <a:r>
              <a:rPr lang="en-US" dirty="0" smtClean="0"/>
              <a:t>Date exchanges face formidable barriers</a:t>
            </a:r>
          </a:p>
          <a:p>
            <a:r>
              <a:rPr lang="en-US" dirty="0" smtClean="0"/>
              <a:t>Quality data missing, distorted, …</a:t>
            </a:r>
            <a:endParaRPr lang="en-US" dirty="0"/>
          </a:p>
        </p:txBody>
      </p:sp>
      <p:pic>
        <p:nvPicPr>
          <p:cNvPr id="1028" name="Picture 4" descr="C:\Users\Farrokh\AppData\Local\Microsoft\Windows\Temporary Internet Files\Content.IE5\BCIYY52H\keep-calm-we-re-here-to-help-6[1].png"/>
          <p:cNvPicPr>
            <a:picLocks noChangeAspect="1" noChangeArrowheads="1"/>
          </p:cNvPicPr>
          <p:nvPr/>
        </p:nvPicPr>
        <p:blipFill>
          <a:blip r:embed="rId2" cstate="print"/>
          <a:srcRect t="22047"/>
          <a:stretch>
            <a:fillRect/>
          </a:stretch>
        </p:blipFill>
        <p:spPr bwMode="auto">
          <a:xfrm>
            <a:off x="6400800" y="4267200"/>
            <a:ext cx="2073729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2857" t="39619" r="42857" b="44381"/>
          <a:stretch>
            <a:fillRect/>
          </a:stretch>
        </p:blipFill>
        <p:spPr bwMode="auto">
          <a:xfrm>
            <a:off x="0" y="1066800"/>
            <a:ext cx="911134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41429" t="8381" r="45714" b="87809"/>
          <a:stretch>
            <a:fillRect/>
          </a:stretch>
        </p:blipFill>
        <p:spPr bwMode="auto">
          <a:xfrm>
            <a:off x="609600" y="609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Image result for Premera Blue Cross Cyberatt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65548"/>
            <a:ext cx="3352804" cy="957944"/>
          </a:xfrm>
          <a:prstGeom prst="rect">
            <a:avLst/>
          </a:prstGeom>
          <a:noFill/>
        </p:spPr>
      </p:pic>
      <p:pic>
        <p:nvPicPr>
          <p:cNvPr id="19463" name="Picture 7" descr="Image result for Anthem Customers Targeted in Cyberattack"/>
          <p:cNvPicPr>
            <a:picLocks noChangeAspect="1" noChangeArrowheads="1"/>
          </p:cNvPicPr>
          <p:nvPr/>
        </p:nvPicPr>
        <p:blipFill>
          <a:blip r:embed="rId4" cstate="print"/>
          <a:srcRect t="30000" b="32500"/>
          <a:stretch>
            <a:fillRect/>
          </a:stretch>
        </p:blipFill>
        <p:spPr bwMode="auto">
          <a:xfrm>
            <a:off x="1066800" y="4648200"/>
            <a:ext cx="3124200" cy="7810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 rot="19701339">
            <a:off x="6388090" y="5658390"/>
            <a:ext cx="1423766" cy="6455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hacked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9701339">
            <a:off x="2806690" y="4973700"/>
            <a:ext cx="1423766" cy="6455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hacked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466" name="Picture 10" descr="Image result for Hack of Quest Diagnostics"/>
          <p:cNvPicPr>
            <a:picLocks noChangeAspect="1" noChangeArrowheads="1"/>
          </p:cNvPicPr>
          <p:nvPr/>
        </p:nvPicPr>
        <p:blipFill>
          <a:blip r:embed="rId5" cstate="print"/>
          <a:srcRect t="11111" b="37037"/>
          <a:stretch>
            <a:fillRect/>
          </a:stretch>
        </p:blipFill>
        <p:spPr bwMode="auto">
          <a:xfrm>
            <a:off x="5105400" y="3810000"/>
            <a:ext cx="3644537" cy="1066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 rot="19701339">
            <a:off x="5308227" y="3906899"/>
            <a:ext cx="1423766" cy="6455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hacked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295400" y="685800"/>
            <a:ext cx="6096000" cy="5918200"/>
            <a:chOff x="1828800" y="685800"/>
            <a:chExt cx="6096000" cy="5918200"/>
          </a:xfrm>
        </p:grpSpPr>
        <p:grpSp>
          <p:nvGrpSpPr>
            <p:cNvPr id="8" name="Group 7"/>
            <p:cNvGrpSpPr/>
            <p:nvPr/>
          </p:nvGrpSpPr>
          <p:grpSpPr>
            <a:xfrm>
              <a:off x="1828800" y="685800"/>
              <a:ext cx="6096000" cy="4762500"/>
              <a:chOff x="1828800" y="685800"/>
              <a:chExt cx="6096000" cy="4762500"/>
            </a:xfrm>
          </p:grpSpPr>
          <p:pic>
            <p:nvPicPr>
              <p:cNvPr id="20484" name="Picture 4" descr="C:\Users\Farrokh\AppData\Local\Microsoft\Windows\Temporary Internet Files\Content.IE5\VKZMKQVF\1407282637_b012cab448_z[1]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828800" y="685800"/>
                <a:ext cx="4314825" cy="4762500"/>
              </a:xfrm>
              <a:prstGeom prst="rect">
                <a:avLst/>
              </a:prstGeom>
              <a:noFill/>
            </p:spPr>
          </p:pic>
          <p:sp>
            <p:nvSpPr>
              <p:cNvPr id="5" name="Oval Callout 4"/>
              <p:cNvSpPr/>
              <p:nvPr/>
            </p:nvSpPr>
            <p:spPr>
              <a:xfrm>
                <a:off x="5257800" y="914400"/>
                <a:ext cx="2667000" cy="1219200"/>
              </a:xfrm>
              <a:prstGeom prst="wedgeEllipseCallout">
                <a:avLst>
                  <a:gd name="adj1" fmla="val -61110"/>
                  <a:gd name="adj2" fmla="val 102549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smtClean="0"/>
                  <a:t>Why?</a:t>
                </a:r>
                <a:endParaRPr lang="en-US" sz="5400" b="1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410200" y="3048000"/>
                <a:ext cx="685800" cy="1295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133600" y="3505200"/>
                <a:ext cx="685800" cy="1295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0" name="Diagram 9"/>
            <p:cNvGraphicFramePr/>
            <p:nvPr/>
          </p:nvGraphicFramePr>
          <p:xfrm>
            <a:off x="2667000" y="3810000"/>
            <a:ext cx="4419600" cy="279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20486" name="Picture 6" descr="C:\Users\Farrokh\AppData\Local\Microsoft\Windows\Temporary Internet Files\Content.IE5\OYFIK4VB\primary-ok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81400" y="5105400"/>
              <a:ext cx="609601" cy="609601"/>
            </a:xfrm>
            <a:prstGeom prst="rect">
              <a:avLst/>
            </a:prstGeom>
            <a:noFill/>
          </p:spPr>
        </p:pic>
        <p:pic>
          <p:nvPicPr>
            <p:cNvPr id="13" name="Picture 6" descr="C:\Users\Farrokh\AppData\Local\Microsoft\Windows\Temporary Internet Files\Content.IE5\OYFIK4VB\primary-ok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9200" y="5181600"/>
              <a:ext cx="609601" cy="6096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Entry &amp; Review</a:t>
            </a:r>
            <a:br>
              <a:rPr lang="en-US" dirty="0" smtClean="0"/>
            </a:br>
            <a:r>
              <a:rPr lang="en-US" dirty="0" smtClean="0"/>
              <a:t>Continuing Care Document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Vendor licenses allow access to data via</a:t>
            </a:r>
            <a:endParaRPr lang="en-US" dirty="0"/>
          </a:p>
        </p:txBody>
      </p:sp>
      <p:pic>
        <p:nvPicPr>
          <p:cNvPr id="25602" name="Picture 2" descr="Image result for auto hot key"/>
          <p:cNvPicPr>
            <a:picLocks noChangeAspect="1" noChangeArrowheads="1"/>
          </p:cNvPicPr>
          <p:nvPr/>
        </p:nvPicPr>
        <p:blipFill>
          <a:blip r:embed="rId2" cstate="print"/>
          <a:srcRect l="16242" t="5369" r="18792" b="13959"/>
          <a:stretch>
            <a:fillRect/>
          </a:stretch>
        </p:blipFill>
        <p:spPr bwMode="auto">
          <a:xfrm>
            <a:off x="6400800" y="4191000"/>
            <a:ext cx="1278753" cy="885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0" y="45720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B0F0"/>
                </a:solidFill>
              </a:rPr>
              <a:t>Ai</a:t>
            </a:r>
            <a:endParaRPr lang="en-US" sz="9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157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Integration through Legal Hacking Methods </vt:lpstr>
      <vt:lpstr>This is not about …</vt:lpstr>
      <vt:lpstr>This was not done …</vt:lpstr>
      <vt:lpstr>One of the teams was not supported by external research funds</vt:lpstr>
      <vt:lpstr>And I am not here</vt:lpstr>
      <vt:lpstr>Problem</vt:lpstr>
      <vt:lpstr>PowerPoint Presentation</vt:lpstr>
      <vt:lpstr>PowerPoint Presentation</vt:lpstr>
      <vt:lpstr>Screen Entry &amp; Review Continuing Care Document</vt:lpstr>
      <vt:lpstr>Not Software Re-engineering</vt:lpstr>
      <vt:lpstr>Legitimate Consented Access</vt:lpstr>
      <vt:lpstr>PowerPoint Presentation</vt:lpstr>
      <vt:lpstr>PowerPoint Presentation</vt:lpstr>
      <vt:lpstr>What Can Help More?</vt:lpstr>
      <vt:lpstr>Hackers Integrate Data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Farrokh</dc:creator>
  <cp:lastModifiedBy>Jesse Emerson</cp:lastModifiedBy>
  <cp:revision>23</cp:revision>
  <dcterms:created xsi:type="dcterms:W3CDTF">2017-12-15T04:16:55Z</dcterms:created>
  <dcterms:modified xsi:type="dcterms:W3CDTF">2017-12-15T14:40:50Z</dcterms:modified>
</cp:coreProperties>
</file>